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8"/>
  </p:notesMasterIdLst>
  <p:sldIdLst>
    <p:sldId id="256" r:id="rId2"/>
    <p:sldId id="311" r:id="rId3"/>
    <p:sldId id="313" r:id="rId4"/>
    <p:sldId id="315" r:id="rId5"/>
    <p:sldId id="302" r:id="rId6"/>
    <p:sldId id="283" r:id="rId7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2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C939F21-D9E6-4EA1-A988-E08037898FE7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946987F-53DE-4F28-9598-2669C445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6987F-53DE-4F28-9598-2669C44574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987F-53DE-4F28-9598-2669C44574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4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6616" y="0"/>
            <a:ext cx="10576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974" y="348742"/>
            <a:ext cx="6912051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874" y="1350899"/>
            <a:ext cx="652018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819400"/>
            <a:ext cx="8458200" cy="347402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28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Центрального</a:t>
            </a:r>
            <a:r>
              <a:rPr sz="28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sz="28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endParaRPr lang="ru-RU" sz="28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«Основные новации нормативного-правового регулирования в сфере деятельности </a:t>
            </a:r>
            <a:r>
              <a:rPr lang="ru-RU"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2024 году»</a:t>
            </a: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"/>
            <a:ext cx="3429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-37563" y="322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55184" y="219532"/>
            <a:ext cx="7629144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2023-2024 годах</a:t>
            </a:r>
            <a:r>
              <a:rPr lang="ru-RU" altLang="ru-RU" sz="2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7"/>
          <p:cNvSpPr txBox="1">
            <a:spLocks noChangeArrowheads="1"/>
          </p:cNvSpPr>
          <p:nvPr/>
        </p:nvSpPr>
        <p:spPr bwMode="auto">
          <a:xfrm>
            <a:off x="900119" y="2028922"/>
            <a:ext cx="68440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chemeClr val="bg1"/>
                </a:solidFill>
              </a:rPr>
              <a:t>Федеральный закон от 25 декабря.2023 г. № 637-ФЗ </a:t>
            </a:r>
            <a:r>
              <a:rPr lang="ru-RU" altLang="ru-RU" sz="1000" b="1" dirty="0">
                <a:solidFill>
                  <a:schemeClr val="bg1"/>
                </a:solidFill>
              </a:rPr>
              <a:t>«О внесении изменений в Федеральный закон «О промышленной безопасности опасных </a:t>
            </a:r>
            <a:r>
              <a:rPr lang="ru-RU" altLang="ru-RU" sz="1000" b="1" dirty="0" err="1">
                <a:solidFill>
                  <a:schemeClr val="bg1"/>
                </a:solidFill>
              </a:rPr>
              <a:t>производственых</a:t>
            </a:r>
            <a:r>
              <a:rPr lang="ru-RU" altLang="ru-RU" sz="1000" b="1" dirty="0">
                <a:solidFill>
                  <a:schemeClr val="bg1"/>
                </a:solidFill>
              </a:rPr>
              <a:t> объектов» и отдельные законодательные акты Российской Федерации»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286255" y="5096621"/>
            <a:ext cx="7523323" cy="171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и полномочия контролирующих лиц (собственников эксплуатирующих организаций);</a:t>
            </a:r>
          </a:p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аудита систем управления промышленной безопасностью;</a:t>
            </a:r>
          </a:p>
          <a:p>
            <a:pPr lvl="1" algn="just" eaLnBrk="1" hangingPunct="1">
              <a:lnSpc>
                <a:spcPts val="15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эксплуатации ЗС на ОПО на основании решения руководителя эксплуатирующей организации с учетом результатов ЭПБ;</a:t>
            </a:r>
          </a:p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предельного срока эксплуатации срока ТУ без проведения ЭПБ с 20 до 10 лет;</a:t>
            </a:r>
          </a:p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компетентности экспертов одним из 2 способов (аттестация);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сферы применения обоснования безопасности.</a:t>
            </a:r>
          </a:p>
          <a:p>
            <a:pPr lvl="1" algn="just" eaLnBrk="1" hangingPunct="1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6256" y="4688709"/>
            <a:ext cx="6825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Федерального закона от 21 июля 1997 г. № 116-ФЗ: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47800" y="1284364"/>
            <a:ext cx="663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9 декабря 2023 г. № 2092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 в некоторые акты Правительства Российской Федерации» </a:t>
            </a:r>
          </a:p>
        </p:txBody>
      </p:sp>
      <p:sp>
        <p:nvSpPr>
          <p:cNvPr id="34" name="object 113"/>
          <p:cNvSpPr/>
          <p:nvPr/>
        </p:nvSpPr>
        <p:spPr>
          <a:xfrm>
            <a:off x="1174550" y="3941709"/>
            <a:ext cx="7606597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 декабря 2023 г. № 637-ФЗ «О внесении изменений в Федеральный закон «О промышленной безопасности опасных производственных объектов» и отдельные законодательные акты Российской Федерации»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4" y="3940630"/>
            <a:ext cx="640389" cy="764815"/>
          </a:xfrm>
          <a:prstGeom prst="rect">
            <a:avLst/>
          </a:prstGeom>
        </p:spPr>
      </p:pic>
      <p:sp>
        <p:nvSpPr>
          <p:cNvPr id="20" name="object 113"/>
          <p:cNvSpPr/>
          <p:nvPr/>
        </p:nvSpPr>
        <p:spPr>
          <a:xfrm>
            <a:off x="1171405" y="1531104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14 ноября 2023 г. № 534-ФЗ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«О промышленной безопасности опасных производственных объектов»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0" y="1545974"/>
            <a:ext cx="640389" cy="764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4550" y="2472142"/>
            <a:ext cx="758842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4400" algn="just">
              <a:lnSpc>
                <a:spcPts val="13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при которых допускается не применять суммацию опасных веществ при определении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опасности ОПО;</a:t>
            </a:r>
          </a:p>
          <a:p>
            <a:pPr lvl="1" indent="-284400" algn="just">
              <a:lnSpc>
                <a:spcPts val="13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разработки декларации ПБ для ОПО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опасности по инициативе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indent="-284400" algn="just">
              <a:lnSpc>
                <a:spcPts val="1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классификации смежных ОПО трубопроводного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4258036965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16565" y="8498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752600" y="157976"/>
            <a:ext cx="6019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2023-2024 годах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bject 113"/>
          <p:cNvSpPr/>
          <p:nvPr/>
        </p:nvSpPr>
        <p:spPr>
          <a:xfrm>
            <a:off x="1053092" y="2380462"/>
            <a:ext cx="7599085" cy="951654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20 сентября 2023 г. № 1744 </a:t>
            </a:r>
            <a:b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безопасного использования и содержания лифтов, подъемных платформ </a:t>
            </a:r>
            <a:b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инвалидов, пассажирских конвейеров (движущихся пешеходных дорожек) и эскалаторов, </a:t>
            </a:r>
            <a:b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исключением эскалаторов в метрополитенах»</a:t>
            </a:r>
          </a:p>
        </p:txBody>
      </p:sp>
      <p:sp>
        <p:nvSpPr>
          <p:cNvPr id="11" name="object 113"/>
          <p:cNvSpPr/>
          <p:nvPr/>
        </p:nvSpPr>
        <p:spPr>
          <a:xfrm>
            <a:off x="1053092" y="1409759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13 </a:t>
            </a:r>
            <a:r>
              <a:rPr lang="ru-RU" alt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alt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аттестации в области промышленной безопасности, по вопросам безопасности гидротехнических сооружений, безопасности в сфере электроэнергетики»</a:t>
            </a:r>
          </a:p>
        </p:txBody>
      </p:sp>
      <p:sp>
        <p:nvSpPr>
          <p:cNvPr id="15" name="object 113"/>
          <p:cNvSpPr/>
          <p:nvPr/>
        </p:nvSpPr>
        <p:spPr>
          <a:xfrm>
            <a:off x="1053092" y="3524279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29 июля 2023 г. № 1233 «О внесении изменений в Правила организации и осуществления производственного контроля за соблюдением требований промышленной безопасности»</a:t>
            </a:r>
          </a:p>
        </p:txBody>
      </p:sp>
      <p:sp>
        <p:nvSpPr>
          <p:cNvPr id="18" name="object 113"/>
          <p:cNvSpPr/>
          <p:nvPr/>
        </p:nvSpPr>
        <p:spPr>
          <a:xfrm>
            <a:off x="1059188" y="4498908"/>
            <a:ext cx="7574701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остановление Правительства Российской Федерации от 9 августа 2024 г. № 1067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изменения  в постановление Правительства Российской Федерации от 12 марта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г. № 353»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7" y="4498908"/>
            <a:ext cx="640389" cy="7648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3524279"/>
            <a:ext cx="640389" cy="7648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2" y="2380462"/>
            <a:ext cx="640389" cy="764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9" y="1390679"/>
            <a:ext cx="640389" cy="764815"/>
          </a:xfrm>
          <a:prstGeom prst="rect">
            <a:avLst/>
          </a:prstGeom>
        </p:spPr>
      </p:pic>
      <p:sp>
        <p:nvSpPr>
          <p:cNvPr id="17" name="object 113">
            <a:extLst>
              <a:ext uri="{FF2B5EF4-FFF2-40B4-BE49-F238E27FC236}">
                <a16:creationId xmlns="" xmlns:a16="http://schemas.microsoft.com/office/drawing/2014/main" id="{85D813A4-497D-4733-B84E-4F812349BB4F}"/>
              </a:ext>
            </a:extLst>
          </p:cNvPr>
          <p:cNvSpPr/>
          <p:nvPr/>
        </p:nvSpPr>
        <p:spPr>
          <a:xfrm>
            <a:off x="1042642" y="5467544"/>
            <a:ext cx="7574701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остановление Правительства Российской Федерации от 9 сентября 2023 г. № 1476 «О внесении изменений в Положение об аттестации экспертов в области промышленной безопасности»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32DD194-BCFB-480B-93F9-FE525597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67321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649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16565" y="8498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752600" y="157976"/>
            <a:ext cx="6019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2023-2024 годах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bject 113"/>
          <p:cNvSpPr/>
          <p:nvPr/>
        </p:nvSpPr>
        <p:spPr>
          <a:xfrm>
            <a:off x="1053092" y="2380461"/>
            <a:ext cx="7756486" cy="1277139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 Ростехнадзора от 22 января 2024 г. № 16 «О внесении изменений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федеральные нормы и правила в области промышленной безопасности «Правила безопасности опасных производственных объектов, на которых используются подъемные сооружения», утвержденные приказом Федеральной службы по экологическому, технологическому и атомному надзору от 26 ноября 2020 г. № 461»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object 113"/>
          <p:cNvSpPr/>
          <p:nvPr/>
        </p:nvSpPr>
        <p:spPr>
          <a:xfrm>
            <a:off x="1053092" y="1409759"/>
            <a:ext cx="7756486" cy="87365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 Ростехнадзора от 20 февраля 2024 г. № 60 «О внесении изменений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федеральные нормы и правила в области промышленной безопасности «Правила проведения экспертизы промышленной безопасности», утвержденные приказом Федеральной службы по экологическому, технологическому и атомному надзору от 20 октября 2020 г. № 420»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13"/>
          <p:cNvSpPr/>
          <p:nvPr/>
        </p:nvSpPr>
        <p:spPr>
          <a:xfrm>
            <a:off x="1053092" y="3868954"/>
            <a:ext cx="7756486" cy="76481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«О внесении изменений в Федеральный закон </a:t>
            </a:r>
            <a:b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безопасности гидротехнических сооружений» и статью 48.1 Градостроительного кодекса Российской Федерации»</a:t>
            </a:r>
          </a:p>
          <a:p>
            <a:pPr algn="ctr">
              <a:spcBef>
                <a:spcPct val="0"/>
              </a:spcBef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6" y="3874489"/>
            <a:ext cx="640389" cy="764815"/>
          </a:xfrm>
          <a:prstGeom prst="rect">
            <a:avLst/>
          </a:prstGeom>
        </p:spPr>
      </p:pic>
      <p:sp>
        <p:nvSpPr>
          <p:cNvPr id="17" name="object 113">
            <a:extLst>
              <a:ext uri="{FF2B5EF4-FFF2-40B4-BE49-F238E27FC236}">
                <a16:creationId xmlns="" xmlns:a16="http://schemas.microsoft.com/office/drawing/2014/main" id="{85D813A4-497D-4733-B84E-4F812349BB4F}"/>
              </a:ext>
            </a:extLst>
          </p:cNvPr>
          <p:cNvSpPr/>
          <p:nvPr/>
        </p:nvSpPr>
        <p:spPr>
          <a:xfrm>
            <a:off x="1053092" y="4845124"/>
            <a:ext cx="7756486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остановление Правительства Российской Федерации от 4 мая 2024 г. № 576 «Об аттестации экспертов в области безопасности гидротехнических сооружений»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32DD194-BCFB-480B-93F9-FE525597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45124"/>
            <a:ext cx="640389" cy="764815"/>
          </a:xfrm>
          <a:prstGeom prst="rect">
            <a:avLst/>
          </a:prstGeom>
        </p:spPr>
      </p:pic>
      <p:pic>
        <p:nvPicPr>
          <p:cNvPr id="27" name="Рисунок 23">
            <a:extLst>
              <a:ext uri="{FF2B5EF4-FFF2-40B4-BE49-F238E27FC236}">
                <a16:creationId xmlns="" xmlns:a16="http://schemas.microsoft.com/office/drawing/2014/main" id="{E806678D-FCA9-4358-813D-6A5B5B83D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1" y="2380461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3">
            <a:extLst>
              <a:ext uri="{FF2B5EF4-FFF2-40B4-BE49-F238E27FC236}">
                <a16:creationId xmlns="" xmlns:a16="http://schemas.microsoft.com/office/drawing/2014/main" id="{4BBF06F0-357A-4434-9D4F-66366C1CA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0" y="1409826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ect 113">
            <a:extLst>
              <a:ext uri="{FF2B5EF4-FFF2-40B4-BE49-F238E27FC236}">
                <a16:creationId xmlns="" xmlns:a16="http://schemas.microsoft.com/office/drawing/2014/main" id="{59D66C33-F6F1-4883-B986-2EE830D6FF46}"/>
              </a:ext>
            </a:extLst>
          </p:cNvPr>
          <p:cNvSpPr/>
          <p:nvPr/>
        </p:nvSpPr>
        <p:spPr>
          <a:xfrm>
            <a:off x="1053092" y="5730884"/>
            <a:ext cx="7756486" cy="824548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Постановлению Правительства Российской Федерации от 24 мая 2024 г. № 668 «О внесении изменений в постановление Правительства Российской Федерации от 30 июня 2021 г.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1087»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36E421F-FACA-40C5-8662-19D1F96BA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6" y="5736443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685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160516"/>
            <a:ext cx="7772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КОНТРОЛЬНО-НАДЗОРНЫХ ФУНКЦИЙ в 2023-2024 годах</a:t>
            </a: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36" y="3130315"/>
            <a:ext cx="640389" cy="764815"/>
          </a:xfrm>
          <a:prstGeom prst="rect">
            <a:avLst/>
          </a:prstGeom>
        </p:spPr>
      </p:pic>
      <p:sp>
        <p:nvSpPr>
          <p:cNvPr id="12" name="object 113">
            <a:extLst>
              <a:ext uri="{FF2B5EF4-FFF2-40B4-BE49-F238E27FC236}">
                <a16:creationId xmlns="" xmlns:a16="http://schemas.microsoft.com/office/drawing/2014/main" id="{F4F26AE8-F0E9-43E3-88AB-A6F4FCE27594}"/>
              </a:ext>
            </a:extLst>
          </p:cNvPr>
          <p:cNvSpPr/>
          <p:nvPr/>
        </p:nvSpPr>
        <p:spPr>
          <a:xfrm>
            <a:off x="1087398" y="3130315"/>
            <a:ext cx="7828002" cy="8651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8 августа 2024 г. № 311-ФЗ «О внесении изменений в Федеральный закон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теплоснабжении» и отдельные законодательные акты Российской Федерации»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(вступает в силу с 1 марта 2025 г.)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3">
            <a:extLst>
              <a:ext uri="{FF2B5EF4-FFF2-40B4-BE49-F238E27FC236}">
                <a16:creationId xmlns="" xmlns:a16="http://schemas.microsoft.com/office/drawing/2014/main" id="{95865F13-5BC7-4CA1-9603-5B6D74432EE6}"/>
              </a:ext>
            </a:extLst>
          </p:cNvPr>
          <p:cNvSpPr/>
          <p:nvPr/>
        </p:nvSpPr>
        <p:spPr>
          <a:xfrm>
            <a:off x="1087399" y="1547536"/>
            <a:ext cx="7828002" cy="1314994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 anchor="ctr" anchorCtr="0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риказ Ростехнадзора от 21 декабря 2023 г. № 468 «О внесении изменения в перечень индикаторов риска нарушения обязательных требований, используемых при осуществлении федерального государственного надзора в области безопасности гидротехнических сооружений (за исключением портовых и судоходных гидротехнических сооружений), утверждённый приказом Федеральной службы по экологическому, технологическому и атомному надзору от 20 июля 2023 г. № 268»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3">
            <a:extLst>
              <a:ext uri="{FF2B5EF4-FFF2-40B4-BE49-F238E27FC236}">
                <a16:creationId xmlns="" xmlns:a16="http://schemas.microsoft.com/office/drawing/2014/main" id="{B60C854D-9D11-4B2D-ACB8-080892FFD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7536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85540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\Desktop\osha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64008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70636" y="2270266"/>
            <a:ext cx="8633460" cy="405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3804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214755"/>
            <a:chOff x="0" y="0"/>
            <a:chExt cx="9144000" cy="12147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214755"/>
            </a:xfrm>
            <a:custGeom>
              <a:avLst/>
              <a:gdLst/>
              <a:ahLst/>
              <a:cxnLst/>
              <a:rect l="l" t="t" r="r" b="b"/>
              <a:pathLst>
                <a:path w="9144000" h="1214755">
                  <a:moveTo>
                    <a:pt x="9144000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9144000" y="12146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5" y="0"/>
              <a:ext cx="1056132" cy="1188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7467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i="0" spc="-25" dirty="0">
                <a:solidFill>
                  <a:srgbClr val="00409E"/>
                </a:solidFill>
                <a:latin typeface="Calibri"/>
                <a:cs typeface="Calibri"/>
              </a:rPr>
              <a:t>     </a:t>
            </a:r>
            <a:r>
              <a:rPr lang="ru-RU" sz="4000" b="1" i="0" spc="-25" dirty="0">
                <a:solidFill>
                  <a:schemeClr val="bg2"/>
                </a:solidFill>
                <a:latin typeface="Calibri"/>
                <a:cs typeface="Calibri"/>
              </a:rPr>
              <a:t>БЛАГОДАРИМ</a:t>
            </a:r>
            <a:r>
              <a:rPr sz="4000" b="1" i="0" spc="-25" dirty="0">
                <a:solidFill>
                  <a:schemeClr val="bg2"/>
                </a:solidFill>
                <a:latin typeface="Calibri"/>
                <a:cs typeface="Calibri"/>
              </a:rPr>
              <a:t> ЗА </a:t>
            </a:r>
            <a:r>
              <a:rPr sz="4000" b="1" i="0" spc="-5" dirty="0">
                <a:solidFill>
                  <a:schemeClr val="bg2"/>
                </a:solidFill>
                <a:latin typeface="Calibri"/>
                <a:cs typeface="Calibri"/>
              </a:rPr>
              <a:t>ВНИМАНИЕ</a:t>
            </a:r>
            <a:endParaRPr sz="4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6139</TotalTime>
  <Words>523</Words>
  <Application>Microsoft Office PowerPoint</Application>
  <PresentationFormat>Экран (4:3)</PresentationFormat>
  <Paragraphs>51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АКТУАЛИЗАЦИЯ ОБЯЗАТЕЛЬНЫХ  ТРЕБОВАНИЙ в 2023-2024 годах </vt:lpstr>
      <vt:lpstr>АКТУАЛИЗАЦИЯ ОБЯЗАТЕЛЬНЫХ  ТРЕБОВАНИЙ в 2023-2024 годах</vt:lpstr>
      <vt:lpstr>АКТУАЛИЗАЦИЯ ОБЯЗАТЕЛЬНЫХ  ТРЕБОВАНИЙ в 2023-2024 годах</vt:lpstr>
      <vt:lpstr>СОВЕРШЕНСТВОВАНИЕ КОНТРОЛЬНО-НАДЗОРНЫХ ФУНКЦИЙ в 2023-2024 годах</vt:lpstr>
      <vt:lpstr>     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user</cp:lastModifiedBy>
  <cp:revision>251</cp:revision>
  <cp:lastPrinted>2024-09-09T12:17:12Z</cp:lastPrinted>
  <dcterms:created xsi:type="dcterms:W3CDTF">2020-12-21T16:48:34Z</dcterms:created>
  <dcterms:modified xsi:type="dcterms:W3CDTF">2024-09-09T14:35:49Z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2020-12-21T00:00:00Z</vt:filetime>
  </property>
</Properties>
</file>